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4" autoAdjust="0"/>
  </p:normalViewPr>
  <p:slideViewPr>
    <p:cSldViewPr>
      <p:cViewPr varScale="1">
        <p:scale>
          <a:sx n="39" d="100"/>
          <a:sy n="39" d="100"/>
        </p:scale>
        <p:origin x="-10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76402949631299E-2"/>
          <c:y val="0.1916857288138227"/>
          <c:w val="0.9062235970503687"/>
          <c:h val="0.68527500570497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2011г</c:v>
                </c:pt>
                <c:pt idx="1">
                  <c:v>2012г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2011г</c:v>
                </c:pt>
                <c:pt idx="1">
                  <c:v>2012г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0.45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2011г</c:v>
                </c:pt>
                <c:pt idx="1">
                  <c:v>2012г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0.25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409664"/>
        <c:axId val="91358336"/>
        <c:axId val="0"/>
      </c:bar3DChart>
      <c:catAx>
        <c:axId val="14140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91358336"/>
        <c:crosses val="autoZero"/>
        <c:auto val="1"/>
        <c:lblAlgn val="ctr"/>
        <c:lblOffset val="100"/>
        <c:noMultiLvlLbl val="0"/>
      </c:catAx>
      <c:valAx>
        <c:axId val="91358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140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22560"/>
        <c:axId val="90297088"/>
      </c:barChart>
      <c:catAx>
        <c:axId val="8992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90297088"/>
        <c:crosses val="autoZero"/>
        <c:auto val="1"/>
        <c:lblAlgn val="ctr"/>
        <c:lblOffset val="100"/>
        <c:noMultiLvlLbl val="0"/>
      </c:catAx>
      <c:valAx>
        <c:axId val="90297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992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1734F-391D-4173-8E2D-276368DE8ADC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845C8-1D50-4EE5-8D77-DFAEC43DA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4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845C8-1D50-4EE5-8D77-DFAEC43DA19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5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845C8-1D50-4EE5-8D77-DFAEC43DA19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42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845C8-1D50-4EE5-8D77-DFAEC43DA19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7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845C8-1D50-4EE5-8D77-DFAEC43DA19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2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Путешествие в старину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2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624736" cy="1656184"/>
          </a:xfrm>
        </p:spPr>
        <p:txBody>
          <a:bodyPr/>
          <a:lstStyle/>
          <a:p>
            <a:pPr algn="ctr"/>
            <a:r>
              <a:rPr lang="ru-RU" dirty="0" smtClean="0"/>
              <a:t>Форма работы с родителями: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7416824" cy="3744416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анкетирование, индивидуальные беседы, консультации, родительские собрания, народные праздники, развлечения, театральные представления с участием родителей, изготовление костюмов, атрибутов.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764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38257" cy="1368152"/>
          </a:xfrm>
        </p:spPr>
        <p:txBody>
          <a:bodyPr/>
          <a:lstStyle/>
          <a:p>
            <a:pPr algn="l"/>
            <a:r>
              <a:rPr lang="ru-RU" dirty="0" smtClean="0"/>
              <a:t>Инновационная направленность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7632848" cy="4248472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проект позволяет интегрировать из разных областей знания для решения проблемы и применение на практике, приобщая детей к истокам русской народной культуры.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8945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38257" cy="1368152"/>
          </a:xfrm>
        </p:spPr>
        <p:txBody>
          <a:bodyPr/>
          <a:lstStyle/>
          <a:p>
            <a:pPr algn="ctr"/>
            <a:r>
              <a:rPr lang="ru-RU" dirty="0" smtClean="0"/>
              <a:t>Этапы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8136904" cy="540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родителей;</a:t>
            </a:r>
          </a:p>
          <a:p>
            <a:r>
              <a:rPr lang="ru-RU" sz="2400" dirty="0" smtClean="0"/>
              <a:t>1.Подготовительный:</a:t>
            </a:r>
          </a:p>
          <a:p>
            <a:r>
              <a:rPr lang="ru-RU" sz="2400" dirty="0" smtClean="0"/>
              <a:t>Составление тематического планирования;</a:t>
            </a:r>
          </a:p>
          <a:p>
            <a:r>
              <a:rPr lang="ru-RU" sz="2400" dirty="0" err="1" smtClean="0"/>
              <a:t>П</a:t>
            </a:r>
            <a:r>
              <a:rPr lang="ru-RU" sz="2400" dirty="0" err="1"/>
              <a:t>Выбор</a:t>
            </a:r>
            <a:r>
              <a:rPr lang="ru-RU" sz="2400" dirty="0"/>
              <a:t> темы проекта;</a:t>
            </a:r>
          </a:p>
          <a:p>
            <a:r>
              <a:rPr lang="ru-RU" sz="2400" dirty="0"/>
              <a:t>Обоснование актуальности ее выбора;</a:t>
            </a:r>
          </a:p>
          <a:p>
            <a:r>
              <a:rPr lang="ru-RU" sz="2400" dirty="0"/>
              <a:t>Постановка цели и задачи;</a:t>
            </a:r>
          </a:p>
          <a:p>
            <a:r>
              <a:rPr lang="ru-RU" sz="2400" dirty="0"/>
              <a:t>Подбор методической литературы;</a:t>
            </a:r>
          </a:p>
          <a:p>
            <a:r>
              <a:rPr lang="ru-RU" sz="2400" dirty="0"/>
              <a:t>Создание условий для проведения данного проекта:</a:t>
            </a:r>
          </a:p>
          <a:p>
            <a:r>
              <a:rPr lang="ru-RU" sz="2400" dirty="0"/>
              <a:t>Анкетирование </a:t>
            </a:r>
            <a:r>
              <a:rPr lang="ru-RU" sz="2400" dirty="0" err="1" smtClean="0"/>
              <a:t>одготовить</a:t>
            </a:r>
            <a:r>
              <a:rPr lang="ru-RU" sz="2400" dirty="0" smtClean="0"/>
              <a:t> материал для изучения данной темы (энциклопедии, научная литература, вырезки из журналов, газет, иллюстрации)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764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20880" cy="3024336"/>
          </a:xfrm>
        </p:spPr>
        <p:txBody>
          <a:bodyPr/>
          <a:lstStyle/>
          <a:p>
            <a:pPr algn="ctr"/>
            <a:r>
              <a:rPr lang="ru-RU" sz="4000" dirty="0" smtClean="0"/>
              <a:t>Результаты  мониторинга по приобщению детей к истокам русской народной культуры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5922422"/>
              </p:ext>
            </p:extLst>
          </p:nvPr>
        </p:nvGraphicFramePr>
        <p:xfrm>
          <a:off x="899592" y="2492896"/>
          <a:ext cx="7632848" cy="419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2360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352928" cy="158417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725144"/>
            <a:ext cx="7416824" cy="15121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91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Бабич\Рабочий стол\Новая папка\DSC001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9708"/>
            <a:ext cx="4104455" cy="307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838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60648"/>
            <a:ext cx="7766249" cy="36004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301569"/>
              </p:ext>
            </p:extLst>
          </p:nvPr>
        </p:nvGraphicFramePr>
        <p:xfrm>
          <a:off x="827584" y="2276872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20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50225" cy="568863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			Этапы:</a:t>
            </a:r>
            <a:br>
              <a:rPr lang="ru-RU" dirty="0" smtClean="0"/>
            </a:br>
            <a:r>
              <a:rPr lang="ru-RU" sz="1800" dirty="0" smtClean="0"/>
              <a:t>определение проблемы;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формулировка идей и выдвижение </a:t>
            </a:r>
            <a:r>
              <a:rPr lang="ru-RU" sz="1800" dirty="0" err="1"/>
              <a:t>гипотиз</a:t>
            </a:r>
            <a:r>
              <a:rPr lang="ru-RU" sz="1800" dirty="0"/>
              <a:t>;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/>
              <a:t>формулировка идей выдвижение гипотез;</a:t>
            </a:r>
            <a:br>
              <a:rPr lang="ru-RU" sz="1800" dirty="0"/>
            </a:br>
            <a:r>
              <a:rPr lang="ru-RU" sz="1800" dirty="0"/>
              <a:t>выделение целей проектирования</a:t>
            </a:r>
            <a:r>
              <a:rPr lang="ru-RU" sz="2000" dirty="0"/>
              <a:t>;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2000" dirty="0"/>
              <a:t>разработка критериев, вариантов и выбор наиболее эффективных;</a:t>
            </a:r>
            <a:br>
              <a:rPr lang="ru-RU" sz="2000" dirty="0"/>
            </a:br>
            <a:r>
              <a:rPr lang="ru-RU" sz="2000" dirty="0"/>
              <a:t>формирование стратегической программы управления реализаций проекта;</a:t>
            </a:r>
            <a:br>
              <a:rPr lang="ru-RU" sz="2000" dirty="0"/>
            </a:br>
            <a:r>
              <a:rPr lang="ru-RU" sz="2000" dirty="0"/>
              <a:t>определение условий и средства достижения целей;</a:t>
            </a:r>
            <a:br>
              <a:rPr lang="ru-RU" sz="2000" dirty="0"/>
            </a:br>
            <a:r>
              <a:rPr lang="ru-RU" sz="2000" dirty="0"/>
              <a:t>реализация и корректировка проекта,</a:t>
            </a:r>
            <a:r>
              <a:rPr lang="ru-RU" sz="4800" dirty="0"/>
              <a:t> </a:t>
            </a:r>
            <a:r>
              <a:rPr lang="ru-RU" sz="2000" dirty="0"/>
              <a:t>оценка;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2000" dirty="0"/>
              <a:t>анализ и обобщение результатов;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2000" dirty="0"/>
              <a:t>оформление результатов проектирования, как продуктов педагогического</a:t>
            </a:r>
            <a:r>
              <a:rPr lang="ru-RU" sz="4800" dirty="0"/>
              <a:t> </a:t>
            </a:r>
            <a:r>
              <a:rPr lang="ru-RU" sz="2000" dirty="0" smtClean="0"/>
              <a:t>творчества;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3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043608" y="1484784"/>
            <a:ext cx="6552728" cy="4896544"/>
          </a:xfrm>
        </p:spPr>
        <p:txBody>
          <a:bodyPr/>
          <a:lstStyle/>
          <a:p>
            <a:r>
              <a:rPr lang="ru-RU" sz="3200" dirty="0" smtClean="0"/>
              <a:t>потеряна истинная ценность русского народа, его наследие;</a:t>
            </a:r>
          </a:p>
          <a:p>
            <a:r>
              <a:rPr lang="ru-RU" sz="3200" dirty="0" smtClean="0"/>
              <a:t>отсутствие чувств патриотизма и человеколюбия;</a:t>
            </a:r>
          </a:p>
          <a:p>
            <a:r>
              <a:rPr lang="ru-RU" sz="3200" dirty="0" smtClean="0"/>
              <a:t>отсутствие семейных традиций, обычаев;</a:t>
            </a:r>
          </a:p>
          <a:p>
            <a:r>
              <a:rPr lang="ru-RU" sz="3200" dirty="0" smtClean="0"/>
              <a:t>отсутствие уважения и почитания старших.</a:t>
            </a:r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5372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68752" cy="1440160"/>
          </a:xfrm>
        </p:spPr>
        <p:txBody>
          <a:bodyPr/>
          <a:lstStyle/>
          <a:p>
            <a:pPr algn="ctr"/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844824"/>
            <a:ext cx="6552728" cy="4680520"/>
          </a:xfrm>
        </p:spPr>
        <p:txBody>
          <a:bodyPr>
            <a:noAutofit/>
          </a:bodyPr>
          <a:lstStyle/>
          <a:p>
            <a:r>
              <a:rPr lang="ru-RU" sz="2400" dirty="0" smtClean="0"/>
              <a:t>широкое использование всех видов русского фольклора;</a:t>
            </a:r>
          </a:p>
          <a:p>
            <a:r>
              <a:rPr lang="ru-RU" sz="2400" dirty="0" smtClean="0"/>
              <a:t>совместное изготовление костюмов; атрибутов;</a:t>
            </a:r>
          </a:p>
          <a:p>
            <a:r>
              <a:rPr lang="ru-RU" sz="2400" dirty="0" smtClean="0"/>
              <a:t>у детей появляется интерес к культуре, традициям русского народа;</a:t>
            </a:r>
          </a:p>
          <a:p>
            <a:r>
              <a:rPr lang="ru-RU" sz="2400" dirty="0" smtClean="0"/>
              <a:t>организация и проведение праздников, развлечений по приобщению к русской народной культуре</a:t>
            </a:r>
            <a:r>
              <a:rPr lang="ru-RU" sz="2800" dirty="0" smtClean="0"/>
              <a:t>..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295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76875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484784"/>
            <a:ext cx="6408712" cy="4752528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dirty="0" smtClean="0"/>
              <a:t>«Приобщение детей к истокам русской народной культуры»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9138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188640"/>
            <a:ext cx="6192689" cy="1143000"/>
          </a:xfrm>
        </p:spPr>
        <p:txBody>
          <a:bodyPr/>
          <a:lstStyle/>
          <a:p>
            <a:pPr algn="ctr"/>
            <a:r>
              <a:rPr lang="ru-RU" dirty="0" smtClean="0"/>
              <a:t>Задачи 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7776864" cy="53285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Повысить у детей интерес к русскому народному творчеству через </a:t>
            </a:r>
            <a:r>
              <a:rPr lang="ru-RU" sz="2000" dirty="0" err="1" smtClean="0"/>
              <a:t>потешки</a:t>
            </a:r>
            <a:r>
              <a:rPr lang="ru-RU" sz="2000" dirty="0" smtClean="0"/>
              <a:t>, хороводы, частушки, народные сказки, игры – забавы;</a:t>
            </a:r>
          </a:p>
          <a:p>
            <a:r>
              <a:rPr lang="ru-RU" sz="2000" dirty="0" smtClean="0"/>
              <a:t>Обогащать знания детей новыми фактами, историческими событиями, умению систематизировать полученную информацию;</a:t>
            </a:r>
          </a:p>
          <a:p>
            <a:r>
              <a:rPr lang="ru-RU" sz="2000" dirty="0" smtClean="0"/>
              <a:t>Развивать диалогическую и монологическую речь, обогащать словарный запас детей.</a:t>
            </a:r>
          </a:p>
          <a:p>
            <a:r>
              <a:rPr lang="ru-RU" sz="2000" dirty="0" smtClean="0"/>
              <a:t>Привлечь родителей в </a:t>
            </a:r>
            <a:r>
              <a:rPr lang="ru-RU" sz="2000" dirty="0" err="1" smtClean="0"/>
              <a:t>воспитательно</a:t>
            </a:r>
            <a:r>
              <a:rPr lang="ru-RU" sz="2000" dirty="0"/>
              <a:t> </a:t>
            </a:r>
            <a:r>
              <a:rPr lang="ru-RU" sz="2000" dirty="0" smtClean="0"/>
              <a:t>– образовательный процесс через проведения праздников, развлечений, театральных представлений.</a:t>
            </a:r>
          </a:p>
          <a:p>
            <a:r>
              <a:rPr lang="ru-RU" sz="2000" dirty="0" smtClean="0"/>
              <a:t>Воспитывать любовь и уважение к старине, к русскому народу, ее традициям, обычаям, к народному достоянию, умению сберечь и приумножить богатства Русской земли.</a:t>
            </a:r>
          </a:p>
          <a:p>
            <a:r>
              <a:rPr lang="ru-RU" sz="2000" dirty="0" smtClean="0"/>
              <a:t>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533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04856" cy="2016224"/>
          </a:xfrm>
        </p:spPr>
        <p:txBody>
          <a:bodyPr/>
          <a:lstStyle/>
          <a:p>
            <a:pPr algn="l"/>
            <a:r>
              <a:rPr lang="ru-RU" sz="3600" dirty="0" smtClean="0"/>
              <a:t>Показатели критериев</a:t>
            </a:r>
            <a:br>
              <a:rPr lang="ru-RU" sz="3600" dirty="0" smtClean="0"/>
            </a:br>
            <a:r>
              <a:rPr lang="ru-RU" sz="3600" dirty="0" err="1" smtClean="0"/>
              <a:t>сформированности</a:t>
            </a:r>
            <a:r>
              <a:rPr lang="ru-RU" sz="3600" dirty="0" smtClean="0"/>
              <a:t>  основ русской народной культуры: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060848"/>
            <a:ext cx="7200800" cy="47971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имеет представление о русском народном костюме;</a:t>
            </a:r>
          </a:p>
          <a:p>
            <a:r>
              <a:rPr lang="ru-RU" sz="2400" dirty="0" smtClean="0"/>
              <a:t>имеет представление о традициях русского народа;</a:t>
            </a:r>
          </a:p>
          <a:p>
            <a:r>
              <a:rPr lang="ru-RU" sz="2400" dirty="0" smtClean="0"/>
              <a:t>использует в речи </a:t>
            </a:r>
            <a:r>
              <a:rPr lang="ru-RU" sz="2400" dirty="0" err="1" smtClean="0"/>
              <a:t>потешки</a:t>
            </a:r>
            <a:r>
              <a:rPr lang="ru-RU" sz="2400" dirty="0" smtClean="0"/>
              <a:t>, загадки, считалки, поговорки;</a:t>
            </a:r>
          </a:p>
          <a:p>
            <a:r>
              <a:rPr lang="ru-RU" sz="2400" dirty="0" smtClean="0"/>
              <a:t>имеет представление о народных праздниках»</a:t>
            </a:r>
          </a:p>
          <a:p>
            <a:r>
              <a:rPr lang="ru-RU" sz="2400" dirty="0" smtClean="0"/>
              <a:t>имеет русские народные сказки;</a:t>
            </a:r>
          </a:p>
          <a:p>
            <a:r>
              <a:rPr lang="ru-RU" sz="2400" dirty="0" smtClean="0"/>
              <a:t>имеет играть в русские народные сказки;</a:t>
            </a:r>
          </a:p>
          <a:p>
            <a:r>
              <a:rPr lang="ru-RU" sz="2400" dirty="0" smtClean="0"/>
              <a:t>имеет представление о том, как люди жили на Руси.</a:t>
            </a:r>
          </a:p>
        </p:txBody>
      </p:sp>
    </p:spTree>
    <p:extLst>
      <p:ext uri="{BB962C8B-B14F-4D97-AF65-F5344CB8AC3E}">
        <p14:creationId xmlns:p14="http://schemas.microsoft.com/office/powerpoint/2010/main" val="288726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04856" cy="2304256"/>
          </a:xfrm>
        </p:spPr>
        <p:txBody>
          <a:bodyPr/>
          <a:lstStyle/>
          <a:p>
            <a:pPr algn="l"/>
            <a:r>
              <a:rPr lang="ru-RU" sz="2800" dirty="0" smtClean="0"/>
              <a:t>Участники проекта : воспитатели, дети средней группы, родители, музыкальный руководитель, инструктор по физической культуре, педагог – психолог. 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780928"/>
            <a:ext cx="7416824" cy="3528392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 smtClean="0"/>
              <a:t>Тип проекта по доминирующей в проекте деятельности: творческий.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Продолжительность: долгосрочный (сентябрь – май).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По характеру контактов: в рамках ДОУ.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По содержанию: социально – педагогический.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05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10265" cy="1656184"/>
          </a:xfrm>
        </p:spPr>
        <p:txBody>
          <a:bodyPr/>
          <a:lstStyle/>
          <a:p>
            <a:pPr algn="l"/>
            <a:r>
              <a:rPr lang="ru-RU" sz="3600" dirty="0" smtClean="0"/>
              <a:t>Форма работы над проектом с детьми: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8064896" cy="43924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Познавательные беседы, праздничные посиделки, экскурсии, посещение музея, выставок, библиотеки, оформление фотоальбомов, творческая, продуктивная деятельность детей на русских народных праздниках, развлечениях.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566033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172</TotalTime>
  <Words>456</Words>
  <Application>Microsoft Office PowerPoint</Application>
  <PresentationFormat>Экран (4:3)</PresentationFormat>
  <Paragraphs>61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 Проект   Путешествие в старину </vt:lpstr>
      <vt:lpstr>   Этапы: определение проблемы;  формулировка идей и выдвижение гипотиз; формулировка идей выдвижение гипотез; выделение целей проектирования; разработка критериев, вариантов и выбор наиболее эффективных; формирование стратегической программы управления реализаций проекта; определение условий и средства достижения целей; реализация и корректировка проекта, оценка; анализ и обобщение результатов; оформление результатов проектирования, как продуктов педагогического творчества;    </vt:lpstr>
      <vt:lpstr>Актуальность</vt:lpstr>
      <vt:lpstr>Ожидаемый результат</vt:lpstr>
      <vt:lpstr>Цель проекта:</vt:lpstr>
      <vt:lpstr>Задачи  проекта</vt:lpstr>
      <vt:lpstr>Показатели критериев сформированности  основ русской народной культуры:</vt:lpstr>
      <vt:lpstr>Участники проекта : воспитатели, дети средней группы, родители, музыкальный руководитель, инструктор по физической культуре, педагог – психолог.  </vt:lpstr>
      <vt:lpstr>Форма работы над проектом с детьми:</vt:lpstr>
      <vt:lpstr>Форма работы с родителями:</vt:lpstr>
      <vt:lpstr>Инновационная направленность проекта:</vt:lpstr>
      <vt:lpstr>Этапы проекта:</vt:lpstr>
      <vt:lpstr>Результаты  мониторинга по приобщению детей к истокам русской народной культуры</vt:lpstr>
      <vt:lpstr>Спасибо за внимание!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Проект   Путешествие в старину </dc:title>
  <cp:lastModifiedBy>Бабич</cp:lastModifiedBy>
  <cp:revision>18</cp:revision>
  <dcterms:modified xsi:type="dcterms:W3CDTF">2013-03-18T03:32:44Z</dcterms:modified>
</cp:coreProperties>
</file>